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81"/>
  </p:notesMasterIdLst>
  <p:handoutMasterIdLst>
    <p:handoutMasterId r:id="rId82"/>
  </p:handoutMasterIdLst>
  <p:sldIdLst>
    <p:sldId id="319" r:id="rId2"/>
    <p:sldId id="312" r:id="rId3"/>
    <p:sldId id="308" r:id="rId4"/>
    <p:sldId id="1424" r:id="rId5"/>
    <p:sldId id="1430" r:id="rId6"/>
    <p:sldId id="1421" r:id="rId7"/>
    <p:sldId id="1422" r:id="rId8"/>
    <p:sldId id="1423" r:id="rId9"/>
    <p:sldId id="1431" r:id="rId10"/>
    <p:sldId id="1433" r:id="rId11"/>
    <p:sldId id="1440" r:id="rId12"/>
    <p:sldId id="1441" r:id="rId13"/>
    <p:sldId id="1443" r:id="rId14"/>
    <p:sldId id="1442" r:id="rId15"/>
    <p:sldId id="1446" r:id="rId16"/>
    <p:sldId id="1444" r:id="rId17"/>
    <p:sldId id="1445" r:id="rId18"/>
    <p:sldId id="1428" r:id="rId19"/>
    <p:sldId id="1447" r:id="rId20"/>
    <p:sldId id="1459" r:id="rId21"/>
    <p:sldId id="1435" r:id="rId22"/>
    <p:sldId id="1450" r:id="rId23"/>
    <p:sldId id="1451" r:id="rId24"/>
    <p:sldId id="1452" r:id="rId25"/>
    <p:sldId id="1455" r:id="rId26"/>
    <p:sldId id="1456" r:id="rId27"/>
    <p:sldId id="1453" r:id="rId28"/>
    <p:sldId id="1454" r:id="rId29"/>
    <p:sldId id="1457" r:id="rId30"/>
    <p:sldId id="1458" r:id="rId31"/>
    <p:sldId id="1460" r:id="rId32"/>
    <p:sldId id="1461" r:id="rId33"/>
    <p:sldId id="1462" r:id="rId34"/>
    <p:sldId id="1463" r:id="rId35"/>
    <p:sldId id="1448" r:id="rId36"/>
    <p:sldId id="1464" r:id="rId37"/>
    <p:sldId id="1469" r:id="rId38"/>
    <p:sldId id="1465" r:id="rId39"/>
    <p:sldId id="1466" r:id="rId40"/>
    <p:sldId id="1467" r:id="rId41"/>
    <p:sldId id="1470" r:id="rId42"/>
    <p:sldId id="1473" r:id="rId43"/>
    <p:sldId id="1474" r:id="rId44"/>
    <p:sldId id="1471" r:id="rId45"/>
    <p:sldId id="1472" r:id="rId46"/>
    <p:sldId id="1475" r:id="rId47"/>
    <p:sldId id="1476" r:id="rId48"/>
    <p:sldId id="1477" r:id="rId49"/>
    <p:sldId id="1478" r:id="rId50"/>
    <p:sldId id="1479" r:id="rId51"/>
    <p:sldId id="1429" r:id="rId52"/>
    <p:sldId id="1449" r:id="rId53"/>
    <p:sldId id="1483" r:id="rId54"/>
    <p:sldId id="1480" r:id="rId55"/>
    <p:sldId id="1432" r:id="rId56"/>
    <p:sldId id="1484" r:id="rId57"/>
    <p:sldId id="1481" r:id="rId58"/>
    <p:sldId id="1485" r:id="rId59"/>
    <p:sldId id="1486" r:id="rId60"/>
    <p:sldId id="1482" r:id="rId61"/>
    <p:sldId id="1468" r:id="rId62"/>
    <p:sldId id="1488" r:id="rId63"/>
    <p:sldId id="1493" r:id="rId64"/>
    <p:sldId id="1494" r:id="rId65"/>
    <p:sldId id="1489" r:id="rId66"/>
    <p:sldId id="1495" r:id="rId67"/>
    <p:sldId id="1496" r:id="rId68"/>
    <p:sldId id="1497" r:id="rId69"/>
    <p:sldId id="1498" r:id="rId70"/>
    <p:sldId id="1490" r:id="rId71"/>
    <p:sldId id="1491" r:id="rId72"/>
    <p:sldId id="1492" r:id="rId73"/>
    <p:sldId id="1499" r:id="rId74"/>
    <p:sldId id="1500" r:id="rId75"/>
    <p:sldId id="1503" r:id="rId76"/>
    <p:sldId id="1504" r:id="rId77"/>
    <p:sldId id="1505" r:id="rId78"/>
    <p:sldId id="1501" r:id="rId79"/>
    <p:sldId id="1506" r:id="rId80"/>
  </p:sldIdLst>
  <p:sldSz cx="9144000" cy="6858000" type="screen4x3"/>
  <p:notesSz cx="6858000" cy="9144000"/>
  <p:custDataLst>
    <p:tags r:id="rId8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101" d="100"/>
          <a:sy n="101" d="100"/>
        </p:scale>
        <p:origin x="141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845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2023/4/17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87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83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49FAE48-30E1-43E1-9B54-DBB022CB12C1}"/>
              </a:ext>
            </a:extLst>
          </p:cNvPr>
          <p:cNvGrpSpPr/>
          <p:nvPr userDrawn="1"/>
        </p:nvGrpSpPr>
        <p:grpSpPr>
          <a:xfrm>
            <a:off x="168959" y="115629"/>
            <a:ext cx="5364082" cy="843617"/>
            <a:chOff x="168959" y="115629"/>
            <a:chExt cx="5364082" cy="84361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F335F7-E8D0-423F-8AC5-730B2C87BC20}"/>
                </a:ext>
              </a:extLst>
            </p:cNvPr>
            <p:cNvSpPr/>
            <p:nvPr userDrawn="1"/>
          </p:nvSpPr>
          <p:spPr>
            <a:xfrm>
              <a:off x="731727" y="183495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8FE3F14-0A83-413C-A989-7173E0487A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68959" y="11562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954386" y="69787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02E32CB-827F-4497-8540-9087D30CFD86}"/>
              </a:ext>
            </a:extLst>
          </p:cNvPr>
          <p:cNvGrpSpPr/>
          <p:nvPr userDrawn="1"/>
        </p:nvGrpSpPr>
        <p:grpSpPr>
          <a:xfrm>
            <a:off x="3549834" y="98789"/>
            <a:ext cx="5495481" cy="856025"/>
            <a:chOff x="3549834" y="98789"/>
            <a:chExt cx="5495481" cy="85602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7C224FF-63B6-4A73-AC04-7B7E2C0637FC}"/>
                </a:ext>
              </a:extLst>
            </p:cNvPr>
            <p:cNvSpPr/>
            <p:nvPr userDrawn="1"/>
          </p:nvSpPr>
          <p:spPr>
            <a:xfrm>
              <a:off x="3549834" y="246928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8FE3F14-0A83-413C-A989-7173E0487A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42175" y="9878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64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236368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3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549272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6734517" y="48998"/>
            <a:ext cx="240595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线性规划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5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7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0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2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24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6.doc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8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2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35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0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3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49.docx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1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54.docx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3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56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3.docx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67.docx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70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5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79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3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89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9.docx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8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12.docx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1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833586" y="1557930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750565" y="2665016"/>
            <a:ext cx="2236475" cy="906322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线性规划</a:t>
            </a: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973044"/>
              </p:ext>
            </p:extLst>
          </p:nvPr>
        </p:nvGraphicFramePr>
        <p:xfrm>
          <a:off x="412750" y="1576079"/>
          <a:ext cx="8318500" cy="395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65740" imgH="4036138" progId="Word.Document.12">
                  <p:embed/>
                </p:oleObj>
              </mc:Choice>
              <mc:Fallback>
                <p:oleObj name="Document" r:id="rId2" imgW="8465740" imgH="403613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0" y="1576079"/>
                        <a:ext cx="8318500" cy="395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zh-CN" sz="3600" b="1" dirty="0">
                <a:solidFill>
                  <a:srgbClr val="0293B8"/>
                </a:solidFill>
              </a:rPr>
              <a:t>线性规划模型的形式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92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711952"/>
              </p:ext>
            </p:extLst>
          </p:nvPr>
        </p:nvGraphicFramePr>
        <p:xfrm>
          <a:off x="534988" y="658813"/>
          <a:ext cx="7989887" cy="322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9867" imgH="3302983" progId="Word.Document.12">
                  <p:embed/>
                </p:oleObj>
              </mc:Choice>
              <mc:Fallback>
                <p:oleObj name="Document" r:id="rId2" imgW="8189867" imgH="33029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658813"/>
                        <a:ext cx="7989887" cy="322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931339"/>
              </p:ext>
            </p:extLst>
          </p:nvPr>
        </p:nvGraphicFramePr>
        <p:xfrm>
          <a:off x="577056" y="3883025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056" y="3883025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9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18858"/>
              </p:ext>
            </p:extLst>
          </p:nvPr>
        </p:nvGraphicFramePr>
        <p:xfrm>
          <a:off x="341194" y="566737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6754" imgH="2926128" progId="Word.Document.12">
                  <p:embed/>
                </p:oleObj>
              </mc:Choice>
              <mc:Fallback>
                <p:oleObj name="Document" r:id="rId2" imgW="8166754" imgH="29261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1194" y="566737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43253"/>
              </p:ext>
            </p:extLst>
          </p:nvPr>
        </p:nvGraphicFramePr>
        <p:xfrm>
          <a:off x="341194" y="3035300"/>
          <a:ext cx="802005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695141" imgH="4163440" progId="Word.Document.12">
                  <p:embed/>
                </p:oleObj>
              </mc:Choice>
              <mc:Fallback>
                <p:oleObj name="Document" r:id="rId4" imgW="8695141" imgH="416344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194" y="3035300"/>
                        <a:ext cx="8020050" cy="38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95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087502"/>
              </p:ext>
            </p:extLst>
          </p:nvPr>
        </p:nvGraphicFramePr>
        <p:xfrm>
          <a:off x="561975" y="1600200"/>
          <a:ext cx="80200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25182" progId="Word.Document.12">
                  <p:embed/>
                </p:oleObj>
              </mc:Choice>
              <mc:Fallback>
                <p:oleObj name="Document" r:id="rId2" imgW="8167613" imgH="372518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975" y="1600200"/>
                        <a:ext cx="80200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4.</a:t>
            </a:r>
            <a:r>
              <a:rPr lang="zh-CN" altLang="zh-CN" sz="3600" b="1" dirty="0">
                <a:solidFill>
                  <a:srgbClr val="0293B8"/>
                </a:solidFill>
              </a:rPr>
              <a:t>线性规划问题的解的概念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47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6768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480310"/>
              </p:ext>
            </p:extLst>
          </p:nvPr>
        </p:nvGraphicFramePr>
        <p:xfrm>
          <a:off x="577056" y="2501521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056" y="2501521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72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262356"/>
              </p:ext>
            </p:extLst>
          </p:nvPr>
        </p:nvGraphicFramePr>
        <p:xfrm>
          <a:off x="561975" y="1615281"/>
          <a:ext cx="8020050" cy="362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975" y="1615281"/>
                        <a:ext cx="8020050" cy="362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5.</a:t>
            </a:r>
            <a:r>
              <a:rPr lang="zh-CN" altLang="en-US" sz="3600" b="1" dirty="0">
                <a:solidFill>
                  <a:srgbClr val="0293B8"/>
                </a:solidFill>
              </a:rPr>
              <a:t>灵敏度分析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2394A44-9695-4E4A-B76B-A677388717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061661"/>
              </p:ext>
            </p:extLst>
          </p:nvPr>
        </p:nvGraphicFramePr>
        <p:xfrm>
          <a:off x="561975" y="3193875"/>
          <a:ext cx="8094662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760862" imgH="3701780" progId="Word.Document.12">
                  <p:embed/>
                </p:oleObj>
              </mc:Choice>
              <mc:Fallback>
                <p:oleObj name="Document" r:id="rId4" imgW="8760862" imgH="370178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1975" y="3193875"/>
                        <a:ext cx="8094662" cy="340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96E769A-5BC3-472F-8BCE-3C0DDA5E4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0" y="3996759"/>
            <a:ext cx="3043451" cy="22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171321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35692"/>
              </p:ext>
            </p:extLst>
          </p:nvPr>
        </p:nvGraphicFramePr>
        <p:xfrm>
          <a:off x="577056" y="2474226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056" y="2474226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696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063798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489541"/>
              </p:ext>
            </p:extLst>
          </p:nvPr>
        </p:nvGraphicFramePr>
        <p:xfrm>
          <a:off x="523875" y="3186112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3186112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83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层">
            <a:extLst>
              <a:ext uri="{FF2B5EF4-FFF2-40B4-BE49-F238E27FC236}">
                <a16:creationId xmlns:a16="http://schemas.microsoft.com/office/drawing/2014/main" id="{D69BFEF5-646F-47F0-8319-E3BE60F2913B}"/>
              </a:ext>
            </a:extLst>
          </p:cNvPr>
          <p:cNvSpPr txBox="1"/>
          <p:nvPr/>
        </p:nvSpPr>
        <p:spPr bwMode="auto">
          <a:xfrm>
            <a:off x="3607670" y="3044148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4FCC430-0040-4E66-BA42-E5E13858C556}"/>
              </a:ext>
            </a:extLst>
          </p:cNvPr>
          <p:cNvCxnSpPr/>
          <p:nvPr/>
        </p:nvCxnSpPr>
        <p:spPr>
          <a:xfrm>
            <a:off x="4486642" y="311474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6" name="标题层">
            <a:extLst>
              <a:ext uri="{FF2B5EF4-FFF2-40B4-BE49-F238E27FC236}">
                <a16:creationId xmlns:a16="http://schemas.microsoft.com/office/drawing/2014/main" id="{83BD8BE9-80B5-439E-B56A-F30BE1BB8816}"/>
              </a:ext>
            </a:extLst>
          </p:cNvPr>
          <p:cNvSpPr txBox="1"/>
          <p:nvPr/>
        </p:nvSpPr>
        <p:spPr bwMode="auto">
          <a:xfrm>
            <a:off x="4577910" y="3044148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线性规划模型求解及应用</a:t>
            </a:r>
          </a:p>
        </p:txBody>
      </p:sp>
    </p:spTree>
    <p:extLst>
      <p:ext uri="{BB962C8B-B14F-4D97-AF65-F5344CB8AC3E}">
        <p14:creationId xmlns:p14="http://schemas.microsoft.com/office/powerpoint/2010/main" val="76652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1.2 </a:t>
            </a:r>
            <a:r>
              <a:rPr lang="zh-CN" altLang="en-US" sz="4200" b="1" dirty="0">
                <a:solidFill>
                  <a:srgbClr val="319095"/>
                </a:solidFill>
              </a:rPr>
              <a:t>线性规划模型求解及应用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316167"/>
              </p:ext>
            </p:extLst>
          </p:nvPr>
        </p:nvGraphicFramePr>
        <p:xfrm>
          <a:off x="507409" y="1500942"/>
          <a:ext cx="8018463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83033" progId="Word.Document.12">
                  <p:embed/>
                </p:oleObj>
              </mc:Choice>
              <mc:Fallback>
                <p:oleObj name="Document" r:id="rId2" imgW="8167613" imgH="17830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409" y="1500942"/>
                        <a:ext cx="8018463" cy="173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577174"/>
              </p:ext>
            </p:extLst>
          </p:nvPr>
        </p:nvGraphicFramePr>
        <p:xfrm>
          <a:off x="509588" y="3432175"/>
          <a:ext cx="6100762" cy="275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3700343" progId="Word.Document.12">
                  <p:embed/>
                </p:oleObj>
              </mc:Choice>
              <mc:Fallback>
                <p:oleObj name="Document" r:id="rId4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588" y="3432175"/>
                        <a:ext cx="6100762" cy="275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958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42770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49830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427707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线性规划及其概念</a:t>
            </a: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70305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77365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703051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线性规划模型求解及应用</a:t>
            </a: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CD0F9402-A0CA-4E55-912E-B40A80216E28}"/>
              </a:ext>
            </a:extLst>
          </p:cNvPr>
          <p:cNvSpPr txBox="1"/>
          <p:nvPr/>
        </p:nvSpPr>
        <p:spPr bwMode="auto">
          <a:xfrm>
            <a:off x="3607670" y="538519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DE16A05-A32D-41A9-9BA5-E21B483D9466}"/>
              </a:ext>
            </a:extLst>
          </p:cNvPr>
          <p:cNvCxnSpPr/>
          <p:nvPr/>
        </p:nvCxnSpPr>
        <p:spPr>
          <a:xfrm>
            <a:off x="4486642" y="545579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D003383C-332D-4D1C-B7C6-2E256DD9E34E}"/>
              </a:ext>
            </a:extLst>
          </p:cNvPr>
          <p:cNvSpPr txBox="1"/>
          <p:nvPr/>
        </p:nvSpPr>
        <p:spPr bwMode="auto">
          <a:xfrm>
            <a:off x="4577910" y="538519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投资的收益和风险</a:t>
            </a: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264154"/>
              </p:ext>
            </p:extLst>
          </p:nvPr>
        </p:nvGraphicFramePr>
        <p:xfrm>
          <a:off x="390525" y="1498600"/>
          <a:ext cx="8288338" cy="536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35103" imgH="5455297" progId="Word.Document.12">
                  <p:embed/>
                </p:oleObj>
              </mc:Choice>
              <mc:Fallback>
                <p:oleObj name="Document" r:id="rId2" imgW="8435103" imgH="545529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0525" y="1498600"/>
                        <a:ext cx="8288338" cy="536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线性规划的</a:t>
            </a:r>
            <a:r>
              <a:rPr lang="en-US" altLang="zh-CN" sz="3600" b="1" dirty="0">
                <a:solidFill>
                  <a:srgbClr val="0293B8"/>
                </a:solidFill>
              </a:rPr>
              <a:t>MATLAB</a:t>
            </a:r>
            <a:r>
              <a:rPr lang="zh-CN" altLang="en-US" sz="3600" b="1" dirty="0">
                <a:solidFill>
                  <a:srgbClr val="0293B8"/>
                </a:solidFill>
              </a:rPr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31379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669982"/>
              </p:ext>
            </p:extLst>
          </p:nvPr>
        </p:nvGraphicFramePr>
        <p:xfrm>
          <a:off x="569913" y="823913"/>
          <a:ext cx="7869237" cy="535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823913"/>
                        <a:ext cx="7869237" cy="535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4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988365"/>
              </p:ext>
            </p:extLst>
          </p:nvPr>
        </p:nvGraphicFramePr>
        <p:xfrm>
          <a:off x="344488" y="765175"/>
          <a:ext cx="7510462" cy="269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4488" y="765175"/>
                        <a:ext cx="7510462" cy="269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445965"/>
              </p:ext>
            </p:extLst>
          </p:nvPr>
        </p:nvGraphicFramePr>
        <p:xfrm>
          <a:off x="577056" y="3606989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056" y="3606989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034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131127"/>
              </p:ext>
            </p:extLst>
          </p:nvPr>
        </p:nvGraphicFramePr>
        <p:xfrm>
          <a:off x="523875" y="809625"/>
          <a:ext cx="7989888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427" imgH="3106567" progId="Word.Document.12">
                  <p:embed/>
                </p:oleObj>
              </mc:Choice>
              <mc:Fallback>
                <p:oleObj name="Document" r:id="rId2" imgW="8836427" imgH="31065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77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71350"/>
              </p:ext>
            </p:extLst>
          </p:nvPr>
        </p:nvGraphicFramePr>
        <p:xfrm>
          <a:off x="523875" y="809625"/>
          <a:ext cx="8305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8862" imgH="4166485" progId="Word.Document.12">
                  <p:embed/>
                </p:oleObj>
              </mc:Choice>
              <mc:Fallback>
                <p:oleObj name="Document" r:id="rId2" imgW="8588862" imgH="41664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305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06923"/>
              </p:ext>
            </p:extLst>
          </p:nvPr>
        </p:nvGraphicFramePr>
        <p:xfrm>
          <a:off x="674688" y="4811713"/>
          <a:ext cx="7989887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4688" y="4811713"/>
                        <a:ext cx="7989887" cy="286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520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743973"/>
              </p:ext>
            </p:extLst>
          </p:nvPr>
        </p:nvGraphicFramePr>
        <p:xfrm>
          <a:off x="495300" y="869950"/>
          <a:ext cx="786923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63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26770" y="1686719"/>
            <a:ext cx="7490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c = [4;3]; b = [10;8;7];</a:t>
            </a:r>
            <a:endParaRPr lang="zh-CN" altLang="zh-CN" sz="2800" dirty="0"/>
          </a:p>
          <a:p>
            <a:r>
              <a:rPr lang="en-US" altLang="zh-CN" sz="2800" b="1" dirty="0"/>
              <a:t>a = [2,1;1,1;0,1]; 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 = zeros(2,1);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x,fval</a:t>
            </a:r>
            <a:r>
              <a:rPr lang="en-US" altLang="zh-CN" sz="2800" b="1" dirty="0"/>
              <a:t>] = </a:t>
            </a:r>
            <a:r>
              <a:rPr lang="en-US" altLang="zh-CN" sz="2800" b="1" dirty="0" err="1"/>
              <a:t>linprog</a:t>
            </a:r>
            <a:r>
              <a:rPr lang="en-US" altLang="zh-CN" sz="2800" b="1" dirty="0"/>
              <a:t>(-</a:t>
            </a:r>
            <a:r>
              <a:rPr lang="en-US" altLang="zh-CN" sz="2800" b="1" dirty="0" err="1"/>
              <a:t>c,a,b</a:t>
            </a:r>
            <a:r>
              <a:rPr lang="en-US" altLang="zh-CN" sz="2800" b="1" dirty="0"/>
              <a:t>,[],[],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) %</a:t>
            </a:r>
            <a:r>
              <a:rPr lang="zh-CN" altLang="zh-CN" sz="2800" b="1" dirty="0"/>
              <a:t>没有等号约束</a:t>
            </a:r>
            <a:endParaRPr lang="zh-CN" altLang="zh-CN" sz="2800" dirty="0"/>
          </a:p>
          <a:p>
            <a:r>
              <a:rPr lang="en-US" altLang="zh-CN" sz="2800" b="1" dirty="0"/>
              <a:t>y = -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  %</a:t>
            </a:r>
            <a:r>
              <a:rPr lang="zh-CN" altLang="zh-CN" sz="2800" b="1" dirty="0"/>
              <a:t>目标函数为最大化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7615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887378"/>
              </p:ext>
            </p:extLst>
          </p:nvPr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72769" y="1692275"/>
            <a:ext cx="80528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('</a:t>
            </a:r>
            <a:r>
              <a:rPr lang="en-US" altLang="zh-CN" sz="2800" b="1" dirty="0" err="1"/>
              <a:t>ObjectiveSense</a:t>
            </a:r>
            <a:r>
              <a:rPr lang="en-US" altLang="zh-CN" sz="2800" b="1" dirty="0"/>
              <a:t>', 'max')</a:t>
            </a:r>
            <a:endParaRPr lang="zh-CN" altLang="zh-CN" sz="2800" dirty="0"/>
          </a:p>
          <a:p>
            <a:r>
              <a:rPr lang="en-US" altLang="zh-CN" sz="2800" b="1" dirty="0"/>
              <a:t>c = [4;3]; b = [10;8;7];</a:t>
            </a:r>
            <a:endParaRPr lang="zh-CN" altLang="zh-CN" sz="2800" dirty="0"/>
          </a:p>
          <a:p>
            <a:r>
              <a:rPr lang="en-US" altLang="zh-CN" sz="2800" b="1" dirty="0"/>
              <a:t>a = [2,1;1,1;0,1]; 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 = zeros(2,1);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('x',2,'LowerBound',0);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c'*x;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a*x&lt;=b;</a:t>
            </a:r>
            <a:endParaRPr lang="zh-CN" altLang="zh-CN" sz="2800" dirty="0"/>
          </a:p>
          <a:p>
            <a:r>
              <a:rPr lang="en-US" altLang="zh-CN" sz="2800" b="1" dirty="0"/>
              <a:t>[sol, 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, </a:t>
            </a:r>
            <a:r>
              <a:rPr lang="en-US" altLang="zh-CN" sz="2800" b="1" dirty="0" err="1"/>
              <a:t>flage</a:t>
            </a:r>
            <a:r>
              <a:rPr lang="en-US" altLang="zh-CN" sz="2800" b="1" dirty="0"/>
              <a:t>, out] = solve(prob)</a:t>
            </a:r>
            <a:endParaRPr lang="zh-CN" altLang="zh-CN" sz="2800" dirty="0"/>
          </a:p>
          <a:p>
            <a:r>
              <a:rPr lang="en-US" altLang="zh-CN" sz="2800" b="1" dirty="0" err="1"/>
              <a:t>sol.x</a:t>
            </a:r>
            <a:r>
              <a:rPr lang="en-US" altLang="zh-CN" sz="2800" b="1" dirty="0"/>
              <a:t>  %</a:t>
            </a:r>
            <a:r>
              <a:rPr lang="zh-CN" altLang="zh-CN" sz="2800" b="1" dirty="0"/>
              <a:t>显示决策变量的值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8077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554353"/>
              </p:ext>
            </p:extLst>
          </p:nvPr>
        </p:nvGraphicFramePr>
        <p:xfrm>
          <a:off x="523875" y="809625"/>
          <a:ext cx="81407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82457" imgH="4647478" progId="Word.Document.12">
                  <p:embed/>
                </p:oleObj>
              </mc:Choice>
              <mc:Fallback>
                <p:oleObj name="Document" r:id="rId2" imgW="8282457" imgH="46474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1407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251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124972"/>
              </p:ext>
            </p:extLst>
          </p:nvPr>
        </p:nvGraphicFramePr>
        <p:xfrm>
          <a:off x="523875" y="809625"/>
          <a:ext cx="7989888" cy="427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358406" progId="Word.Document.12">
                  <p:embed/>
                </p:oleObj>
              </mc:Choice>
              <mc:Fallback>
                <p:oleObj name="Document" r:id="rId2" imgW="8137732" imgH="4358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427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104635"/>
              </p:ext>
            </p:extLst>
          </p:nvPr>
        </p:nvGraphicFramePr>
        <p:xfrm>
          <a:off x="523875" y="5081588"/>
          <a:ext cx="7989888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5081588"/>
                        <a:ext cx="7989888" cy="286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90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602194"/>
              </p:ext>
            </p:extLst>
          </p:nvPr>
        </p:nvGraphicFramePr>
        <p:xfrm>
          <a:off x="495300" y="869950"/>
          <a:ext cx="786923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63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72769" y="1692275"/>
            <a:ext cx="80528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f=[-2; -3; 5];</a:t>
            </a:r>
            <a:endParaRPr lang="zh-CN" altLang="zh-CN" sz="2800" dirty="0"/>
          </a:p>
          <a:p>
            <a:r>
              <a:rPr lang="en-US" altLang="zh-CN" sz="2800" b="1" dirty="0"/>
              <a:t>a=[-2,5,-1;1,3,1]; b=[-10;12];</a:t>
            </a:r>
            <a:endParaRPr lang="zh-CN" altLang="zh-CN" sz="2800" dirty="0"/>
          </a:p>
          <a:p>
            <a:r>
              <a:rPr lang="en-US" altLang="zh-CN" sz="2800" b="1" dirty="0" err="1"/>
              <a:t>aeq</a:t>
            </a:r>
            <a:r>
              <a:rPr lang="en-US" altLang="zh-CN" sz="2800" b="1" dirty="0"/>
              <a:t>=[1,1,1]; </a:t>
            </a:r>
            <a:r>
              <a:rPr lang="en-US" altLang="zh-CN" sz="2800" b="1" dirty="0" err="1"/>
              <a:t>beq</a:t>
            </a:r>
            <a:r>
              <a:rPr lang="en-US" altLang="zh-CN" sz="2800" b="1" dirty="0"/>
              <a:t>=7;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x,y</a:t>
            </a:r>
            <a:r>
              <a:rPr lang="en-US" altLang="zh-CN" sz="2800" b="1" dirty="0"/>
              <a:t>]=</a:t>
            </a:r>
            <a:r>
              <a:rPr lang="en-US" altLang="zh-CN" sz="2800" b="1" dirty="0" err="1"/>
              <a:t>linprog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f,a,b,aeq,beq,zeros</a:t>
            </a:r>
            <a:r>
              <a:rPr lang="en-US" altLang="zh-CN" sz="2800" b="1" dirty="0"/>
              <a:t>(3,1));</a:t>
            </a:r>
            <a:endParaRPr lang="zh-CN" altLang="zh-CN" sz="2800" dirty="0"/>
          </a:p>
          <a:p>
            <a:r>
              <a:rPr lang="en-US" altLang="zh-CN" sz="2800" b="1" dirty="0"/>
              <a:t>x, y=-y  %</a:t>
            </a:r>
            <a:r>
              <a:rPr lang="zh-CN" altLang="zh-CN" sz="2800" b="1" dirty="0"/>
              <a:t>目标函数最大化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79383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层">
            <a:extLst>
              <a:ext uri="{FF2B5EF4-FFF2-40B4-BE49-F238E27FC236}">
                <a16:creationId xmlns:a16="http://schemas.microsoft.com/office/drawing/2014/main" id="{DFA784CA-282A-448A-8237-3C0EE6A8D2C2}"/>
              </a:ext>
            </a:extLst>
          </p:cNvPr>
          <p:cNvSpPr txBox="1"/>
          <p:nvPr/>
        </p:nvSpPr>
        <p:spPr bwMode="auto">
          <a:xfrm>
            <a:off x="3599648" y="330176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05923B1-C38D-40D9-BDDE-796162F0585B}"/>
              </a:ext>
            </a:extLst>
          </p:cNvPr>
          <p:cNvCxnSpPr/>
          <p:nvPr/>
        </p:nvCxnSpPr>
        <p:spPr>
          <a:xfrm>
            <a:off x="4478620" y="337236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6" name="标题层">
            <a:extLst>
              <a:ext uri="{FF2B5EF4-FFF2-40B4-BE49-F238E27FC236}">
                <a16:creationId xmlns:a16="http://schemas.microsoft.com/office/drawing/2014/main" id="{C064706B-8E39-408F-A21A-0253FBEEFC47}"/>
              </a:ext>
            </a:extLst>
          </p:cNvPr>
          <p:cNvSpPr txBox="1"/>
          <p:nvPr/>
        </p:nvSpPr>
        <p:spPr bwMode="auto">
          <a:xfrm>
            <a:off x="4569888" y="3301762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线性规划及其概念</a:t>
            </a: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72769" y="1692275"/>
            <a:ext cx="80528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('</a:t>
            </a:r>
            <a:r>
              <a:rPr lang="en-US" altLang="zh-CN" sz="2800" b="1" dirty="0" err="1"/>
              <a:t>ObjectiveSense</a:t>
            </a:r>
            <a:r>
              <a:rPr lang="en-US" altLang="zh-CN" sz="2800" b="1" dirty="0"/>
              <a:t>','max');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('x',3,'LowerBound',0);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2*x(1) + 3*x(2)-5*x(3);</a:t>
            </a:r>
            <a:endParaRPr lang="zh-CN" altLang="zh-CN" sz="2800" dirty="0"/>
          </a:p>
          <a:p>
            <a:r>
              <a:rPr lang="en-US" altLang="zh-CN" sz="2800" b="1" dirty="0"/>
              <a:t>prob.Constraints.con1 = x(1)+x(2)+x(3) == 7;</a:t>
            </a:r>
            <a:endParaRPr lang="zh-CN" altLang="zh-CN" sz="2800" dirty="0"/>
          </a:p>
          <a:p>
            <a:r>
              <a:rPr lang="en-US" altLang="zh-CN" sz="2800" b="1" dirty="0"/>
              <a:t>prob.Constraints.con2 = 2*x(1)-5*x(2)+x(3) &gt;=10;</a:t>
            </a:r>
            <a:endParaRPr lang="zh-CN" altLang="zh-CN" sz="2800" dirty="0"/>
          </a:p>
          <a:p>
            <a:r>
              <a:rPr lang="en-US" altLang="zh-CN" sz="2800" b="1" dirty="0"/>
              <a:t>prob.Constraints.con3 = x(1)+3*x(2)+x(3) &lt;=12;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7E81510-EF99-4B0E-89EB-1CC0B20D4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431073"/>
              </p:ext>
            </p:extLst>
          </p:nvPr>
        </p:nvGraphicFramePr>
        <p:xfrm>
          <a:off x="374650" y="5426868"/>
          <a:ext cx="8394700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986118" imgH="3100439" progId="Word.Document.12">
                  <p:embed/>
                </p:oleObj>
              </mc:Choice>
              <mc:Fallback>
                <p:oleObj name="Document" r:id="rId4" imgW="8986118" imgH="310043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650" y="5426868"/>
                        <a:ext cx="8394700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934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723571"/>
              </p:ext>
            </p:extLst>
          </p:nvPr>
        </p:nvGraphicFramePr>
        <p:xfrm>
          <a:off x="554038" y="1423988"/>
          <a:ext cx="8020050" cy="523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23901" progId="Word.Document.12">
                  <p:embed/>
                </p:oleObj>
              </mc:Choice>
              <mc:Fallback>
                <p:oleObj name="Document" r:id="rId2" imgW="8167613" imgH="532390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4038" y="1423988"/>
                        <a:ext cx="8020050" cy="523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线性规划应用举例</a:t>
            </a:r>
          </a:p>
        </p:txBody>
      </p:sp>
    </p:spTree>
    <p:extLst>
      <p:ext uri="{BB962C8B-B14F-4D97-AF65-F5344CB8AC3E}">
        <p14:creationId xmlns:p14="http://schemas.microsoft.com/office/powerpoint/2010/main" val="128914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198403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43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80732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413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03199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48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979317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138237"/>
              </p:ext>
            </p:extLst>
          </p:nvPr>
        </p:nvGraphicFramePr>
        <p:xfrm>
          <a:off x="531813" y="2870667"/>
          <a:ext cx="83661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986118" imgH="3104765" progId="Word.Document.12">
                  <p:embed/>
                </p:oleObj>
              </mc:Choice>
              <mc:Fallback>
                <p:oleObj name="Document" r:id="rId4" imgW="8986118" imgH="310476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870667"/>
                        <a:ext cx="8366125" cy="287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3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('x',4,4,'LowerBound',0);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2800*sum(x(:,1))+4500*sum(x(1:3,2))+...</a:t>
            </a:r>
            <a:endParaRPr lang="zh-CN" altLang="zh-CN" sz="2800" dirty="0"/>
          </a:p>
          <a:p>
            <a:r>
              <a:rPr lang="en-US" altLang="zh-CN" sz="2800" b="1" dirty="0"/>
              <a:t>    6000*sum(x(1:2,3))+7300*x(1,4);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[sum(x(1,:))&gt;=15</a:t>
            </a:r>
            <a:endParaRPr lang="zh-CN" altLang="zh-CN" sz="2800" dirty="0"/>
          </a:p>
          <a:p>
            <a:r>
              <a:rPr lang="en-US" altLang="zh-CN" sz="2800" b="1" dirty="0"/>
              <a:t>    sum(x(1,2:4))+sum(x(2,1:3))&gt;=10</a:t>
            </a:r>
            <a:endParaRPr lang="zh-CN" altLang="zh-CN" sz="2800" dirty="0"/>
          </a:p>
          <a:p>
            <a:r>
              <a:rPr lang="en-US" altLang="zh-CN" sz="2800" b="1" dirty="0"/>
              <a:t>    x(1,3)+x(1,4)+x(2,2)+x(2,3)+x(3,1)+x(3,2)&gt;=20</a:t>
            </a:r>
            <a:endParaRPr lang="zh-CN" altLang="zh-CN" sz="2800" dirty="0"/>
          </a:p>
          <a:p>
            <a:r>
              <a:rPr lang="en-US" altLang="zh-CN" sz="2800" b="1" dirty="0"/>
              <a:t>    x(1,4)+x(2,3)+x(3,2)+x(4,1)&gt;=12];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4927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820397"/>
              </p:ext>
            </p:extLst>
          </p:nvPr>
        </p:nvGraphicFramePr>
        <p:xfrm>
          <a:off x="490538" y="777875"/>
          <a:ext cx="8162925" cy="499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994149" progId="Word.Document.12">
                  <p:embed/>
                </p:oleObj>
              </mc:Choice>
              <mc:Fallback>
                <p:oleObj name="Document" r:id="rId2" imgW="8137732" imgH="49941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777875"/>
                        <a:ext cx="8162925" cy="499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AEFB44E-C8D8-4288-9CF2-DD5A6EB55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433464"/>
              </p:ext>
            </p:extLst>
          </p:nvPr>
        </p:nvGraphicFramePr>
        <p:xfrm>
          <a:off x="304333" y="5389282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5565454" progId="Word.Document.12">
                  <p:embed/>
                </p:oleObj>
              </mc:Choice>
              <mc:Fallback>
                <p:oleObj name="Document" r:id="rId4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333" y="5389282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88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763340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022892"/>
              </p:ext>
            </p:extLst>
          </p:nvPr>
        </p:nvGraphicFramePr>
        <p:xfrm>
          <a:off x="558800" y="2074863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2074863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3533D4D-6A71-4F45-AF4A-939C7E007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024090"/>
              </p:ext>
            </p:extLst>
          </p:nvPr>
        </p:nvGraphicFramePr>
        <p:xfrm>
          <a:off x="982662" y="4186144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2662" y="4186144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732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931382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47573"/>
              </p:ext>
            </p:extLst>
          </p:nvPr>
        </p:nvGraphicFramePr>
        <p:xfrm>
          <a:off x="531813" y="3725863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25863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145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85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1.1  </a:t>
            </a:r>
            <a:r>
              <a:rPr lang="zh-CN" altLang="en-US" sz="4200" b="1" dirty="0">
                <a:solidFill>
                  <a:srgbClr val="319095"/>
                </a:solidFill>
              </a:rPr>
              <a:t>线性规划模型及其概念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832"/>
              </p:ext>
            </p:extLst>
          </p:nvPr>
        </p:nvGraphicFramePr>
        <p:xfrm>
          <a:off x="443706" y="2164817"/>
          <a:ext cx="8256587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5987" imgH="4358406" progId="Word.Document.12">
                  <p:embed/>
                </p:oleObj>
              </mc:Choice>
              <mc:Fallback>
                <p:oleObj name="Document" r:id="rId3" imgW="8545987" imgH="435840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706" y="2164817"/>
                        <a:ext cx="8256587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引例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3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901891"/>
              </p:ext>
            </p:extLst>
          </p:nvPr>
        </p:nvGraphicFramePr>
        <p:xfrm>
          <a:off x="531813" y="804863"/>
          <a:ext cx="8161337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779595" progId="Word.Document.12">
                  <p:embed/>
                </p:oleObj>
              </mc:Choice>
              <mc:Fallback>
                <p:oleObj name="Document" r:id="rId2" imgW="8137732" imgH="47795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87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450757"/>
              </p:ext>
            </p:extLst>
          </p:nvPr>
        </p:nvGraphicFramePr>
        <p:xfrm>
          <a:off x="477044" y="830729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830729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69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a = load('data1_5_1.txt');</a:t>
            </a:r>
            <a:endParaRPr lang="zh-CN" altLang="zh-CN" sz="2800" dirty="0"/>
          </a:p>
          <a:p>
            <a:r>
              <a:rPr lang="en-US" altLang="zh-CN" sz="2800" b="1" dirty="0"/>
              <a:t>c = a(1:end-1,1:end-1);</a:t>
            </a:r>
            <a:endParaRPr lang="zh-CN" altLang="zh-CN" sz="2800" dirty="0"/>
          </a:p>
          <a:p>
            <a:r>
              <a:rPr lang="en-US" altLang="zh-CN" sz="2800" b="1" dirty="0"/>
              <a:t>e = a(1:end-1,end); d = a(end,1:end-1);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('x',6,8,'LowerBound',0);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sum(sum(c.*x));</a:t>
            </a:r>
            <a:endParaRPr lang="zh-CN" altLang="zh-CN" sz="2800" dirty="0"/>
          </a:p>
          <a:p>
            <a:r>
              <a:rPr lang="en-US" altLang="zh-CN" sz="2800" b="1" dirty="0"/>
              <a:t>prob.Constraints.con1 = sum(x,1) == d;</a:t>
            </a:r>
            <a:endParaRPr lang="zh-CN" altLang="zh-CN" sz="2800" dirty="0"/>
          </a:p>
          <a:p>
            <a:r>
              <a:rPr lang="en-US" altLang="zh-CN" sz="2800" b="1" dirty="0"/>
              <a:t>prob.Constraints.con2 = sum(x,2)&lt;= e;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]=solve(prob), xx=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  <a:p>
            <a:r>
              <a:rPr lang="en-US" altLang="zh-CN" sz="2800" b="1" dirty="0" err="1"/>
              <a:t>writematrix</a:t>
            </a:r>
            <a:r>
              <a:rPr lang="en-US" altLang="zh-CN" sz="2800" b="1" dirty="0"/>
              <a:t>(xx, 'data1_5_2.xlsx')  %</a:t>
            </a:r>
            <a:r>
              <a:rPr lang="zh-CN" altLang="zh-CN" sz="2800" b="1" dirty="0"/>
              <a:t>数据写到</a:t>
            </a:r>
            <a:r>
              <a:rPr lang="en-US" altLang="zh-CN" sz="2800" b="1" dirty="0"/>
              <a:t>Excel</a:t>
            </a:r>
            <a:r>
              <a:rPr lang="zh-CN" altLang="zh-CN" sz="2800" b="1" dirty="0"/>
              <a:t>文件，便于做表使用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4349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871624"/>
              </p:ext>
            </p:extLst>
          </p:nvPr>
        </p:nvGraphicFramePr>
        <p:xfrm>
          <a:off x="558800" y="1419225"/>
          <a:ext cx="8039100" cy="524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24261" progId="Word.Document.12">
                  <p:embed/>
                </p:oleObj>
              </mc:Choice>
              <mc:Fallback>
                <p:oleObj name="Document" r:id="rId2" imgW="8167613" imgH="532426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1419225"/>
                        <a:ext cx="8039100" cy="524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zh-CN" sz="3600" b="1" dirty="0">
                <a:solidFill>
                  <a:srgbClr val="0293B8"/>
                </a:solidFill>
              </a:rPr>
              <a:t>可以转化为线性规划的问题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8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439716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15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768590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06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398384"/>
              </p:ext>
            </p:extLst>
          </p:nvPr>
        </p:nvGraphicFramePr>
        <p:xfrm>
          <a:off x="358121" y="763494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8121" y="763494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149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284190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90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867301"/>
              </p:ext>
            </p:extLst>
          </p:nvPr>
        </p:nvGraphicFramePr>
        <p:xfrm>
          <a:off x="640510" y="494554"/>
          <a:ext cx="8189912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981603" progId="Word.Document.12">
                  <p:embed/>
                </p:oleObj>
              </mc:Choice>
              <mc:Fallback>
                <p:oleObj name="Document" r:id="rId2" imgW="8167613" imgH="59816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510" y="494554"/>
                        <a:ext cx="8189912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572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350079"/>
              </p:ext>
            </p:extLst>
          </p:nvPr>
        </p:nvGraphicFramePr>
        <p:xfrm>
          <a:off x="627063" y="736600"/>
          <a:ext cx="8189912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95694" imgH="716021" progId="Word.Document.12">
                  <p:embed/>
                </p:oleObj>
              </mc:Choice>
              <mc:Fallback>
                <p:oleObj name="Document" r:id="rId2" imgW="8195694" imgH="7160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70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5E1790C-CB06-4219-B63A-41D3468E13D1}"/>
              </a:ext>
            </a:extLst>
          </p:cNvPr>
          <p:cNvSpPr txBox="1"/>
          <p:nvPr/>
        </p:nvSpPr>
        <p:spPr>
          <a:xfrm>
            <a:off x="835511" y="1446213"/>
            <a:ext cx="609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c = [1:4]'; b = [-2,-1,-1/2]';</a:t>
            </a:r>
            <a:endParaRPr lang="zh-CN" altLang="zh-CN" sz="2800" dirty="0"/>
          </a:p>
          <a:p>
            <a:r>
              <a:rPr lang="en-US" altLang="zh-CN" sz="2800" b="1" dirty="0"/>
              <a:t>a = [1,-1,-1,1;1,-1,1,-3;1,-1,-2,3];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u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('u',4,'LowerBound',0);</a:t>
            </a:r>
            <a:endParaRPr lang="zh-CN" altLang="zh-CN" sz="2800" dirty="0"/>
          </a:p>
          <a:p>
            <a:r>
              <a:rPr lang="en-US" altLang="zh-CN" sz="2800" b="1" dirty="0"/>
              <a:t>v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('v',4,'LowerBound',0);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sum(c'*(</a:t>
            </a:r>
            <a:r>
              <a:rPr lang="en-US" altLang="zh-CN" sz="2800" b="1" dirty="0" err="1"/>
              <a:t>u+v</a:t>
            </a:r>
            <a:r>
              <a:rPr lang="en-US" altLang="zh-CN" sz="2800" b="1" dirty="0"/>
              <a:t>));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a*(u-v)&lt;=b;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]=solve(prob)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sol.u</a:t>
            </a:r>
            <a:r>
              <a:rPr lang="en-US" altLang="zh-CN" sz="2800" b="1" dirty="0"/>
              <a:t> - </a:t>
            </a:r>
            <a:r>
              <a:rPr lang="en-US" altLang="zh-CN" sz="2800" b="1" dirty="0" err="1"/>
              <a:t>sol.v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492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984587"/>
              </p:ext>
            </p:extLst>
          </p:nvPr>
        </p:nvGraphicFramePr>
        <p:xfrm>
          <a:off x="422275" y="1202670"/>
          <a:ext cx="812165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77861" imgH="2906564" progId="Word.Document.12">
                  <p:embed/>
                </p:oleObj>
              </mc:Choice>
              <mc:Fallback>
                <p:oleObj name="Document" r:id="rId2" imgW="8377861" imgH="29065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2275" y="1202670"/>
                        <a:ext cx="812165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279856"/>
              </p:ext>
            </p:extLst>
          </p:nvPr>
        </p:nvGraphicFramePr>
        <p:xfrm>
          <a:off x="367366" y="2299631"/>
          <a:ext cx="8312150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64033" imgH="2896747" progId="Word.Document.12">
                  <p:embed/>
                </p:oleObj>
              </mc:Choice>
              <mc:Fallback>
                <p:oleObj name="Document" r:id="rId4" imgW="8564033" imgH="289674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366" y="2299631"/>
                        <a:ext cx="8312150" cy="279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CFC05EF-F239-4A12-A884-0E0931C05E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83754"/>
              </p:ext>
            </p:extLst>
          </p:nvPr>
        </p:nvGraphicFramePr>
        <p:xfrm>
          <a:off x="327025" y="3989848"/>
          <a:ext cx="7943850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223055" imgH="2906564" progId="Word.Document.12">
                  <p:embed/>
                </p:oleObj>
              </mc:Choice>
              <mc:Fallback>
                <p:oleObj name="Document" r:id="rId6" imgW="8223055" imgH="290656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CFC05EF-F239-4A12-A884-0E0931C05E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025" y="3989848"/>
                        <a:ext cx="7943850" cy="279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843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71751"/>
              </p:ext>
            </p:extLst>
          </p:nvPr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C9B639A-925C-42E5-8018-63095E79A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913627"/>
              </p:ext>
            </p:extLst>
          </p:nvPr>
        </p:nvGraphicFramePr>
        <p:xfrm>
          <a:off x="490538" y="1866153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5565454" progId="Word.Document.12">
                  <p:embed/>
                </p:oleObj>
              </mc:Choice>
              <mc:Fallback>
                <p:oleObj name="Document" r:id="rId4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8" y="1866153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3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层">
            <a:extLst>
              <a:ext uri="{FF2B5EF4-FFF2-40B4-BE49-F238E27FC236}">
                <a16:creationId xmlns:a16="http://schemas.microsoft.com/office/drawing/2014/main" id="{CA12EB32-877D-41BF-A569-35E611C76AFA}"/>
              </a:ext>
            </a:extLst>
          </p:cNvPr>
          <p:cNvSpPr txBox="1"/>
          <p:nvPr/>
        </p:nvSpPr>
        <p:spPr bwMode="auto">
          <a:xfrm>
            <a:off x="3607670" y="3260566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C024F5-D095-4273-B7E4-206AD1F2CA8F}"/>
              </a:ext>
            </a:extLst>
          </p:cNvPr>
          <p:cNvCxnSpPr/>
          <p:nvPr/>
        </p:nvCxnSpPr>
        <p:spPr>
          <a:xfrm>
            <a:off x="4486642" y="333116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" name="标题层">
            <a:extLst>
              <a:ext uri="{FF2B5EF4-FFF2-40B4-BE49-F238E27FC236}">
                <a16:creationId xmlns:a16="http://schemas.microsoft.com/office/drawing/2014/main" id="{78122ACD-A0A0-4205-9FA6-EAF6422B3FBE}"/>
              </a:ext>
            </a:extLst>
          </p:cNvPr>
          <p:cNvSpPr txBox="1"/>
          <p:nvPr/>
        </p:nvSpPr>
        <p:spPr bwMode="auto">
          <a:xfrm>
            <a:off x="4577910" y="3260566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投资的收益和风险</a:t>
            </a:r>
          </a:p>
        </p:txBody>
      </p:sp>
    </p:spTree>
    <p:extLst>
      <p:ext uri="{BB962C8B-B14F-4D97-AF65-F5344CB8AC3E}">
        <p14:creationId xmlns:p14="http://schemas.microsoft.com/office/powerpoint/2010/main" val="319805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946238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16523" imgH="5585032" progId="Word.Document.12">
                  <p:embed/>
                </p:oleObj>
              </mc:Choice>
              <mc:Fallback>
                <p:oleObj name="Document" r:id="rId2" imgW="8216523" imgH="55850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20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012758"/>
              </p:ext>
            </p:extLst>
          </p:nvPr>
        </p:nvGraphicFramePr>
        <p:xfrm>
          <a:off x="520700" y="803275"/>
          <a:ext cx="8185150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9867" imgH="2930816" progId="Word.Document.12">
                  <p:embed/>
                </p:oleObj>
              </mc:Choice>
              <mc:Fallback>
                <p:oleObj name="Document" r:id="rId2" imgW="8189867" imgH="29308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0700" y="803275"/>
                        <a:ext cx="8185150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251768"/>
              </p:ext>
            </p:extLst>
          </p:nvPr>
        </p:nvGraphicFramePr>
        <p:xfrm>
          <a:off x="439738" y="2949575"/>
          <a:ext cx="8185150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89867" imgH="2930816" progId="Word.Document.12">
                  <p:embed/>
                </p:oleObj>
              </mc:Choice>
              <mc:Fallback>
                <p:oleObj name="Document" r:id="rId4" imgW="8189867" imgH="293081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738" y="2949575"/>
                        <a:ext cx="8185150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5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476417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2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418941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358406" progId="Word.Document.12">
                  <p:embed/>
                </p:oleObj>
              </mc:Choice>
              <mc:Fallback>
                <p:oleObj name="Document" r:id="rId2" imgW="8167613" imgH="435840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问题分析</a:t>
            </a:r>
          </a:p>
        </p:txBody>
      </p:sp>
    </p:spTree>
    <p:extLst>
      <p:ext uri="{BB962C8B-B14F-4D97-AF65-F5344CB8AC3E}">
        <p14:creationId xmlns:p14="http://schemas.microsoft.com/office/powerpoint/2010/main" val="105536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313300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357686" progId="Word.Document.12">
                  <p:embed/>
                </p:oleObj>
              </mc:Choice>
              <mc:Fallback>
                <p:oleObj name="Document" r:id="rId2" imgW="8167613" imgH="435768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符号说明</a:t>
            </a:r>
          </a:p>
        </p:txBody>
      </p:sp>
    </p:spTree>
    <p:extLst>
      <p:ext uri="{BB962C8B-B14F-4D97-AF65-F5344CB8AC3E}">
        <p14:creationId xmlns:p14="http://schemas.microsoft.com/office/powerpoint/2010/main" val="16739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978358"/>
              </p:ext>
            </p:extLst>
          </p:nvPr>
        </p:nvGraphicFramePr>
        <p:xfrm>
          <a:off x="477044" y="128905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128905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244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892230"/>
              </p:ext>
            </p:extLst>
          </p:nvPr>
        </p:nvGraphicFramePr>
        <p:xfrm>
          <a:off x="477837" y="1418571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58100" progId="Word.Document.12">
                  <p:embed/>
                </p:oleObj>
              </mc:Choice>
              <mc:Fallback>
                <p:oleObj name="Document" r:id="rId2" imgW="8167613" imgH="535810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en-US" sz="3600" b="1" dirty="0">
                <a:solidFill>
                  <a:srgbClr val="0293B8"/>
                </a:solidFill>
              </a:rPr>
              <a:t>模型假设</a:t>
            </a:r>
          </a:p>
        </p:txBody>
      </p:sp>
    </p:spTree>
    <p:extLst>
      <p:ext uri="{BB962C8B-B14F-4D97-AF65-F5344CB8AC3E}">
        <p14:creationId xmlns:p14="http://schemas.microsoft.com/office/powerpoint/2010/main" val="402532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252569"/>
              </p:ext>
            </p:extLst>
          </p:nvPr>
        </p:nvGraphicFramePr>
        <p:xfrm>
          <a:off x="477837" y="1493838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57740" progId="Word.Document.12">
                  <p:embed/>
                </p:oleObj>
              </mc:Choice>
              <mc:Fallback>
                <p:oleObj name="Document" r:id="rId2" imgW="8167613" imgH="535774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93838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4.</a:t>
            </a:r>
            <a:r>
              <a:rPr lang="zh-CN" altLang="en-US" sz="3600" b="1" dirty="0">
                <a:solidFill>
                  <a:srgbClr val="0293B8"/>
                </a:solidFill>
              </a:rPr>
              <a:t>模型建立</a:t>
            </a:r>
          </a:p>
        </p:txBody>
      </p:sp>
    </p:spTree>
    <p:extLst>
      <p:ext uri="{BB962C8B-B14F-4D97-AF65-F5344CB8AC3E}">
        <p14:creationId xmlns:p14="http://schemas.microsoft.com/office/powerpoint/2010/main" val="236221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130858"/>
              </p:ext>
            </p:extLst>
          </p:nvPr>
        </p:nvGraphicFramePr>
        <p:xfrm>
          <a:off x="422275" y="718578"/>
          <a:ext cx="812165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77861" imgH="3288154" progId="Word.Document.12">
                  <p:embed/>
                </p:oleObj>
              </mc:Choice>
              <mc:Fallback>
                <p:oleObj name="Document" r:id="rId2" imgW="8377861" imgH="32881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2275" y="718578"/>
                        <a:ext cx="812165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317481"/>
              </p:ext>
            </p:extLst>
          </p:nvPr>
        </p:nvGraphicFramePr>
        <p:xfrm>
          <a:off x="415925" y="3832598"/>
          <a:ext cx="8312150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64033" imgH="2901434" progId="Word.Document.12">
                  <p:embed/>
                </p:oleObj>
              </mc:Choice>
              <mc:Fallback>
                <p:oleObj name="Document" r:id="rId4" imgW="8564033" imgH="290143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925" y="3832598"/>
                        <a:ext cx="8312150" cy="279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491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201693"/>
              </p:ext>
            </p:extLst>
          </p:nvPr>
        </p:nvGraphicFramePr>
        <p:xfrm>
          <a:off x="477044" y="644525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644525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59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40839"/>
              </p:ext>
            </p:extLst>
          </p:nvPr>
        </p:nvGraphicFramePr>
        <p:xfrm>
          <a:off x="356628" y="703262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6628" y="703262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119487"/>
              </p:ext>
            </p:extLst>
          </p:nvPr>
        </p:nvGraphicFramePr>
        <p:xfrm>
          <a:off x="558800" y="3233738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218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132431"/>
              </p:ext>
            </p:extLst>
          </p:nvPr>
        </p:nvGraphicFramePr>
        <p:xfrm>
          <a:off x="449523" y="603157"/>
          <a:ext cx="8161337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368072" progId="Word.Document.12">
                  <p:embed/>
                </p:oleObj>
              </mc:Choice>
              <mc:Fallback>
                <p:oleObj name="Document" r:id="rId2" imgW="8137732" imgH="33680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523" y="603157"/>
                        <a:ext cx="8161337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38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55170"/>
              </p:ext>
            </p:extLst>
          </p:nvPr>
        </p:nvGraphicFramePr>
        <p:xfrm>
          <a:off x="491331" y="828675"/>
          <a:ext cx="8161338" cy="476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754755" progId="Word.Document.12">
                  <p:embed/>
                </p:oleObj>
              </mc:Choice>
              <mc:Fallback>
                <p:oleObj name="Document" r:id="rId2" imgW="8137732" imgH="4754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331" y="828675"/>
                        <a:ext cx="8161338" cy="476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8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911419"/>
              </p:ext>
            </p:extLst>
          </p:nvPr>
        </p:nvGraphicFramePr>
        <p:xfrm>
          <a:off x="449523" y="603157"/>
          <a:ext cx="8161337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368432" progId="Word.Document.12">
                  <p:embed/>
                </p:oleObj>
              </mc:Choice>
              <mc:Fallback>
                <p:oleObj name="Document" r:id="rId2" imgW="8137732" imgH="33684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523" y="603157"/>
                        <a:ext cx="8161337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0657A0C-C23B-4FB4-87C3-53497828A8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0638"/>
              </p:ext>
            </p:extLst>
          </p:nvPr>
        </p:nvGraphicFramePr>
        <p:xfrm>
          <a:off x="866962" y="1871195"/>
          <a:ext cx="8161338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4754755" progId="Word.Document.12">
                  <p:embed/>
                </p:oleObj>
              </mc:Choice>
              <mc:Fallback>
                <p:oleObj name="Document" r:id="rId4" imgW="8137732" imgH="4754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6962" y="1871195"/>
                        <a:ext cx="8161338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13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357917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693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35796"/>
              </p:ext>
            </p:extLst>
          </p:nvPr>
        </p:nvGraphicFramePr>
        <p:xfrm>
          <a:off x="450850" y="600075"/>
          <a:ext cx="8161338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508522" progId="Word.Document.12">
                  <p:embed/>
                </p:oleObj>
              </mc:Choice>
              <mc:Fallback>
                <p:oleObj name="Document" r:id="rId2" imgW="8137732" imgH="45085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850" y="600075"/>
                        <a:ext cx="8161338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61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212073"/>
              </p:ext>
            </p:extLst>
          </p:nvPr>
        </p:nvGraphicFramePr>
        <p:xfrm>
          <a:off x="527003" y="1418571"/>
          <a:ext cx="8362950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53407" imgH="5784121" progId="Word.Document.12">
                  <p:embed/>
                </p:oleObj>
              </mc:Choice>
              <mc:Fallback>
                <p:oleObj name="Document" r:id="rId2" imgW="9053407" imgH="578412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7003" y="1418571"/>
                        <a:ext cx="8362950" cy="533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5.</a:t>
            </a:r>
            <a:r>
              <a:rPr lang="zh-CN" altLang="en-US" sz="3600" b="1" dirty="0">
                <a:solidFill>
                  <a:srgbClr val="0293B8"/>
                </a:solidFill>
              </a:rPr>
              <a:t>模型一的求解与分析</a:t>
            </a:r>
          </a:p>
        </p:txBody>
      </p:sp>
    </p:spTree>
    <p:extLst>
      <p:ext uri="{BB962C8B-B14F-4D97-AF65-F5344CB8AC3E}">
        <p14:creationId xmlns:p14="http://schemas.microsoft.com/office/powerpoint/2010/main" val="165850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370543"/>
              </p:ext>
            </p:extLst>
          </p:nvPr>
        </p:nvGraphicFramePr>
        <p:xfrm>
          <a:off x="495300" y="869950"/>
          <a:ext cx="7869238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981028" progId="Word.Document.12">
                  <p:embed/>
                </p:oleObj>
              </mc:Choice>
              <mc:Fallback>
                <p:oleObj name="Document" r:id="rId2" imgW="8167613" imgH="19810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90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39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57840" y="747805"/>
            <a:ext cx="7407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clc</a:t>
            </a:r>
            <a:r>
              <a:rPr lang="en-US" altLang="zh-CN" sz="2000" b="1" dirty="0"/>
              <a:t>, clear, close all</a:t>
            </a:r>
            <a:endParaRPr lang="zh-CN" altLang="zh-CN" sz="2000" dirty="0"/>
          </a:p>
          <a:p>
            <a:r>
              <a:rPr lang="en-US" altLang="zh-CN" sz="2000" b="1" dirty="0"/>
              <a:t>prob = </a:t>
            </a:r>
            <a:r>
              <a:rPr lang="en-US" altLang="zh-CN" sz="2000" b="1" dirty="0" err="1"/>
              <a:t>optimproblem</a:t>
            </a:r>
            <a:r>
              <a:rPr lang="en-US" altLang="zh-CN" sz="2000" b="1" dirty="0"/>
              <a:t>('</a:t>
            </a:r>
            <a:r>
              <a:rPr lang="en-US" altLang="zh-CN" sz="2000" b="1" dirty="0" err="1"/>
              <a:t>ObjectiveSense</a:t>
            </a:r>
            <a:r>
              <a:rPr lang="en-US" altLang="zh-CN" sz="2000" b="1" dirty="0"/>
              <a:t>','max');</a:t>
            </a:r>
            <a:endParaRPr lang="zh-CN" altLang="zh-CN" sz="2000" dirty="0"/>
          </a:p>
          <a:p>
            <a:r>
              <a:rPr lang="en-US" altLang="zh-CN" sz="2000" b="1" dirty="0"/>
              <a:t>x = </a:t>
            </a:r>
            <a:r>
              <a:rPr lang="en-US" altLang="zh-CN" sz="2000" b="1" dirty="0" err="1"/>
              <a:t>optimvar</a:t>
            </a:r>
            <a:r>
              <a:rPr lang="en-US" altLang="zh-CN" sz="2000" b="1" dirty="0"/>
              <a:t>('x',5,1,'LowerBound',0);</a:t>
            </a:r>
            <a:endParaRPr lang="zh-CN" altLang="zh-CN" sz="2000" dirty="0"/>
          </a:p>
          <a:p>
            <a:r>
              <a:rPr lang="en-US" altLang="zh-CN" sz="2000" b="1" dirty="0"/>
              <a:t>c=[0.05,0.27,0.19,0.185,0.185]; %</a:t>
            </a:r>
            <a:r>
              <a:rPr lang="zh-CN" altLang="zh-CN" sz="2000" b="1" dirty="0"/>
              <a:t>净收益率</a:t>
            </a:r>
            <a:endParaRPr lang="zh-CN" altLang="zh-CN" sz="2000" dirty="0"/>
          </a:p>
          <a:p>
            <a:r>
              <a:rPr lang="en-US" altLang="zh-CN" sz="2000" b="1" dirty="0" err="1"/>
              <a:t>Aeq</a:t>
            </a:r>
            <a:r>
              <a:rPr lang="en-US" altLang="zh-CN" sz="2000" b="1" dirty="0"/>
              <a:t>=[1,1.01,1.02,1.045,1.065];  %</a:t>
            </a:r>
            <a:r>
              <a:rPr lang="zh-CN" altLang="zh-CN" sz="2000" b="1" dirty="0"/>
              <a:t>等号约束矩阵</a:t>
            </a:r>
            <a:endParaRPr lang="zh-CN" altLang="zh-CN" sz="2000" dirty="0"/>
          </a:p>
          <a:p>
            <a:r>
              <a:rPr lang="en-US" altLang="zh-CN" sz="2000" b="1" dirty="0" err="1"/>
              <a:t>prob.Objective</a:t>
            </a:r>
            <a:r>
              <a:rPr lang="en-US" altLang="zh-CN" sz="2000" b="1" dirty="0"/>
              <a:t> = c*x; M = 10000; </a:t>
            </a:r>
            <a:endParaRPr lang="zh-CN" altLang="zh-CN" sz="2000" dirty="0"/>
          </a:p>
          <a:p>
            <a:r>
              <a:rPr lang="en-US" altLang="zh-CN" sz="2000" b="1" dirty="0"/>
              <a:t>prob.Constraints.con1 = </a:t>
            </a:r>
            <a:r>
              <a:rPr lang="en-US" altLang="zh-CN" sz="2000" b="1" dirty="0" err="1"/>
              <a:t>Aeq</a:t>
            </a:r>
            <a:r>
              <a:rPr lang="en-US" altLang="zh-CN" sz="2000" b="1" dirty="0"/>
              <a:t>*x==M; %</a:t>
            </a:r>
            <a:r>
              <a:rPr lang="zh-CN" altLang="zh-CN" sz="2000" b="1" dirty="0"/>
              <a:t>等号约束条件</a:t>
            </a:r>
            <a:endParaRPr lang="zh-CN" altLang="zh-CN" sz="2000" dirty="0"/>
          </a:p>
          <a:p>
            <a:r>
              <a:rPr lang="en-US" altLang="zh-CN" sz="2000" b="1" dirty="0"/>
              <a:t>q=[0.025,0.015,0.055,0.026]'; %</a:t>
            </a:r>
            <a:r>
              <a:rPr lang="zh-CN" altLang="zh-CN" sz="2000" b="1" dirty="0"/>
              <a:t>风险损失率</a:t>
            </a:r>
            <a:endParaRPr lang="zh-CN" altLang="zh-CN" sz="2000" dirty="0"/>
          </a:p>
          <a:p>
            <a:r>
              <a:rPr lang="en-US" altLang="zh-CN" sz="2000" b="1" dirty="0"/>
              <a:t>a = 0; aa = []; QQ = []; XX = []; hold on</a:t>
            </a:r>
            <a:endParaRPr lang="zh-CN" altLang="zh-CN" sz="2000" dirty="0"/>
          </a:p>
          <a:p>
            <a:r>
              <a:rPr lang="en-US" altLang="zh-CN" sz="2000" b="1" dirty="0"/>
              <a:t>while a&lt;0.05</a:t>
            </a:r>
            <a:endParaRPr lang="zh-CN" altLang="zh-CN" sz="2000" dirty="0"/>
          </a:p>
          <a:p>
            <a:r>
              <a:rPr lang="en-US" altLang="zh-CN" sz="2000" b="1" dirty="0"/>
              <a:t>    prob.Constraints.con2 = q.*x(2:end)&lt;=a*M;</a:t>
            </a:r>
            <a:endParaRPr lang="zh-CN" altLang="zh-CN" sz="2000" dirty="0"/>
          </a:p>
          <a:p>
            <a:r>
              <a:rPr lang="en-US" altLang="zh-CN" sz="2000" b="1" dirty="0"/>
              <a:t>    [</a:t>
            </a:r>
            <a:r>
              <a:rPr lang="en-US" altLang="zh-CN" sz="2000" b="1" dirty="0" err="1"/>
              <a:t>sol,Q,flag,out</a:t>
            </a:r>
            <a:r>
              <a:rPr lang="en-US" altLang="zh-CN" sz="2000" b="1" dirty="0"/>
              <a:t>]= solve(prob);</a:t>
            </a:r>
            <a:endParaRPr lang="zh-CN" altLang="zh-CN" sz="2000" dirty="0"/>
          </a:p>
          <a:p>
            <a:r>
              <a:rPr lang="en-US" altLang="zh-CN" sz="2000" b="1" dirty="0"/>
              <a:t>    aa = [aa; a]; QQ = [QQ,Q]; </a:t>
            </a:r>
            <a:endParaRPr lang="zh-CN" altLang="zh-CN" sz="2000" dirty="0"/>
          </a:p>
          <a:p>
            <a:r>
              <a:rPr lang="en-US" altLang="zh-CN" sz="2000" b="1" dirty="0"/>
              <a:t>    XX = [XX; </a:t>
            </a:r>
            <a:r>
              <a:rPr lang="en-US" altLang="zh-CN" sz="2000" b="1" dirty="0" err="1"/>
              <a:t>sol.x</a:t>
            </a:r>
            <a:r>
              <a:rPr lang="en-US" altLang="zh-CN" sz="2000" b="1" dirty="0"/>
              <a:t>']; a=a+0.001;</a:t>
            </a:r>
            <a:endParaRPr lang="zh-CN" altLang="zh-CN" sz="2000" dirty="0"/>
          </a:p>
          <a:p>
            <a:r>
              <a:rPr lang="en-US" altLang="zh-CN" sz="2000" b="1" dirty="0"/>
              <a:t>end</a:t>
            </a:r>
            <a:endParaRPr lang="zh-CN" altLang="zh-CN" sz="2000" dirty="0"/>
          </a:p>
          <a:p>
            <a:r>
              <a:rPr lang="en-US" altLang="zh-CN" sz="2000" b="1" dirty="0"/>
              <a:t>plot(aa, QQ, '*k')</a:t>
            </a:r>
            <a:endParaRPr lang="zh-CN" altLang="zh-CN" sz="2000" dirty="0"/>
          </a:p>
          <a:p>
            <a:r>
              <a:rPr lang="en-US" altLang="zh-CN" sz="2000" b="1" dirty="0" err="1"/>
              <a:t>xlabel</a:t>
            </a:r>
            <a:r>
              <a:rPr lang="en-US" altLang="zh-CN" sz="2000" b="1" dirty="0"/>
              <a:t>('$</a:t>
            </a:r>
            <a:r>
              <a:rPr lang="en-US" altLang="zh-CN" sz="2000" b="1" dirty="0" err="1"/>
              <a:t>a$','Interpreter','Latex</a:t>
            </a:r>
            <a:r>
              <a:rPr lang="en-US" altLang="zh-CN" sz="2000" b="1" dirty="0"/>
              <a:t>'),</a:t>
            </a:r>
            <a:endParaRPr lang="zh-CN" altLang="zh-CN" sz="2000" dirty="0"/>
          </a:p>
          <a:p>
            <a:r>
              <a:rPr lang="en-US" altLang="zh-CN" sz="2000" b="1" dirty="0" err="1"/>
              <a:t>ylabel</a:t>
            </a:r>
            <a:r>
              <a:rPr lang="en-US" altLang="zh-CN" sz="2000" b="1" dirty="0"/>
              <a:t>('$Q$','Interpreter','Latex','Rotation',0)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593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192935"/>
              </p:ext>
            </p:extLst>
          </p:nvPr>
        </p:nvGraphicFramePr>
        <p:xfrm>
          <a:off x="627856" y="1170875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1170875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57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850458"/>
              </p:ext>
            </p:extLst>
          </p:nvPr>
        </p:nvGraphicFramePr>
        <p:xfrm>
          <a:off x="523875" y="659497"/>
          <a:ext cx="7510463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659497"/>
                        <a:ext cx="7510463" cy="269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827874"/>
              </p:ext>
            </p:extLst>
          </p:nvPr>
        </p:nvGraphicFramePr>
        <p:xfrm>
          <a:off x="469284" y="2783926"/>
          <a:ext cx="7989888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284" y="2783926"/>
                        <a:ext cx="7989888" cy="286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9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544153"/>
              </p:ext>
            </p:extLst>
          </p:nvPr>
        </p:nvGraphicFramePr>
        <p:xfrm>
          <a:off x="523875" y="809625"/>
          <a:ext cx="7989888" cy="523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318501" progId="Word.Document.12">
                  <p:embed/>
                </p:oleObj>
              </mc:Choice>
              <mc:Fallback>
                <p:oleObj name="Document" r:id="rId2" imgW="8137732" imgH="53185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523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5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421789"/>
              </p:ext>
            </p:extLst>
          </p:nvPr>
        </p:nvGraphicFramePr>
        <p:xfrm>
          <a:off x="401046" y="877863"/>
          <a:ext cx="7989888" cy="472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815234" progId="Word.Document.12">
                  <p:embed/>
                </p:oleObj>
              </mc:Choice>
              <mc:Fallback>
                <p:oleObj name="Document" r:id="rId2" imgW="8137732" imgH="48152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1046" y="877863"/>
                        <a:ext cx="7989888" cy="472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78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923845"/>
              </p:ext>
            </p:extLst>
          </p:nvPr>
        </p:nvGraphicFramePr>
        <p:xfrm>
          <a:off x="561975" y="1523715"/>
          <a:ext cx="8020050" cy="491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010349" progId="Word.Document.12">
                  <p:embed/>
                </p:oleObj>
              </mc:Choice>
              <mc:Fallback>
                <p:oleObj name="Document" r:id="rId2" imgW="8167613" imgH="501034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975" y="1523715"/>
                        <a:ext cx="8020050" cy="491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6.</a:t>
            </a:r>
            <a:r>
              <a:rPr lang="zh-CN" altLang="en-US" sz="3600" b="1" dirty="0">
                <a:solidFill>
                  <a:srgbClr val="0293B8"/>
                </a:solidFill>
              </a:rPr>
              <a:t>模型三的求解及分析</a:t>
            </a:r>
          </a:p>
        </p:txBody>
      </p:sp>
    </p:spTree>
    <p:extLst>
      <p:ext uri="{BB962C8B-B14F-4D97-AF65-F5344CB8AC3E}">
        <p14:creationId xmlns:p14="http://schemas.microsoft.com/office/powerpoint/2010/main" val="39328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203057"/>
              </p:ext>
            </p:extLst>
          </p:nvPr>
        </p:nvGraphicFramePr>
        <p:xfrm>
          <a:off x="391166" y="1239080"/>
          <a:ext cx="8589962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166011" imgH="5554111" progId="Word.Document.12">
                  <p:embed/>
                </p:oleObj>
              </mc:Choice>
              <mc:Fallback>
                <p:oleObj name="Document" r:id="rId2" imgW="10166011" imgH="55541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1166" y="1239080"/>
                        <a:ext cx="8589962" cy="467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29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222551"/>
              </p:ext>
            </p:extLst>
          </p:nvPr>
        </p:nvGraphicFramePr>
        <p:xfrm>
          <a:off x="630238" y="735013"/>
          <a:ext cx="8018462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8018462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20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708624"/>
              </p:ext>
            </p:extLst>
          </p:nvPr>
        </p:nvGraphicFramePr>
        <p:xfrm>
          <a:off x="746333" y="792162"/>
          <a:ext cx="7835900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62657" imgH="5565454" progId="Word.Document.12">
                  <p:embed/>
                </p:oleObj>
              </mc:Choice>
              <mc:Fallback>
                <p:oleObj name="Document" r:id="rId2" imgW="8262657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333" y="792162"/>
                        <a:ext cx="7835900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920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056370"/>
              </p:ext>
            </p:extLst>
          </p:nvPr>
        </p:nvGraphicFramePr>
        <p:xfrm>
          <a:off x="630238" y="735013"/>
          <a:ext cx="8018462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8018462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876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13500"/>
              </p:ext>
            </p:extLst>
          </p:nvPr>
        </p:nvGraphicFramePr>
        <p:xfrm>
          <a:off x="523875" y="809625"/>
          <a:ext cx="7510463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822380" progId="Word.Document.12">
                  <p:embed/>
                </p:oleObj>
              </mc:Choice>
              <mc:Fallback>
                <p:oleObj name="Document" r:id="rId2" imgW="8137732" imgH="382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510463" cy="352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07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089600" y="543088"/>
            <a:ext cx="74075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clc</a:t>
            </a:r>
            <a:r>
              <a:rPr lang="en-US" altLang="zh-CN" b="1" dirty="0"/>
              <a:t>, clear, close all, format long g</a:t>
            </a:r>
            <a:endParaRPr lang="zh-CN" altLang="zh-CN" dirty="0"/>
          </a:p>
          <a:p>
            <a:r>
              <a:rPr lang="en-US" altLang="zh-CN" b="1" dirty="0"/>
              <a:t>M =10000; prob = </a:t>
            </a:r>
            <a:r>
              <a:rPr lang="en-US" altLang="zh-CN" b="1" dirty="0" err="1"/>
              <a:t>optimproblem</a:t>
            </a:r>
            <a:r>
              <a:rPr lang="en-US" altLang="zh-CN" b="1" dirty="0"/>
              <a:t>; </a:t>
            </a:r>
            <a:endParaRPr lang="zh-CN" altLang="zh-CN" dirty="0"/>
          </a:p>
          <a:p>
            <a:r>
              <a:rPr lang="en-US" altLang="zh-CN" b="1" dirty="0"/>
              <a:t>x = </a:t>
            </a:r>
            <a:r>
              <a:rPr lang="en-US" altLang="zh-CN" b="1" dirty="0" err="1"/>
              <a:t>optimvar</a:t>
            </a:r>
            <a:r>
              <a:rPr lang="en-US" altLang="zh-CN" b="1" dirty="0"/>
              <a:t>('x',6,1,'LowerBound',0);</a:t>
            </a:r>
            <a:endParaRPr lang="zh-CN" altLang="zh-CN" dirty="0"/>
          </a:p>
          <a:p>
            <a:r>
              <a:rPr lang="en-US" altLang="zh-CN" b="1" dirty="0"/>
              <a:t>r=[0.05,0.28,0.21,0.23,0.25]; %</a:t>
            </a:r>
            <a:r>
              <a:rPr lang="zh-CN" altLang="zh-CN" b="1" dirty="0"/>
              <a:t>收益率</a:t>
            </a:r>
            <a:endParaRPr lang="zh-CN" altLang="zh-CN" dirty="0"/>
          </a:p>
          <a:p>
            <a:r>
              <a:rPr lang="en-US" altLang="zh-CN" b="1" dirty="0"/>
              <a:t>p=[0, 0.01, 0.02, 0.045, 0.065]; %</a:t>
            </a:r>
            <a:r>
              <a:rPr lang="zh-CN" altLang="zh-CN" b="1" dirty="0"/>
              <a:t>交易费率</a:t>
            </a:r>
            <a:endParaRPr lang="zh-CN" altLang="zh-CN" dirty="0"/>
          </a:p>
          <a:p>
            <a:r>
              <a:rPr lang="en-US" altLang="zh-CN" b="1" dirty="0"/>
              <a:t>q=[0, 0.025, 0.015, 0.055, 0.026]'; %</a:t>
            </a:r>
            <a:r>
              <a:rPr lang="zh-CN" altLang="zh-CN" b="1" dirty="0"/>
              <a:t>风险损失率</a:t>
            </a:r>
            <a:endParaRPr lang="zh-CN" altLang="zh-CN" dirty="0"/>
          </a:p>
          <a:p>
            <a:r>
              <a:rPr lang="en-US" altLang="zh-CN" b="1" dirty="0"/>
              <a:t>%w = 0:0.1:1 </a:t>
            </a:r>
            <a:endParaRPr lang="zh-CN" altLang="zh-CN" dirty="0"/>
          </a:p>
          <a:p>
            <a:r>
              <a:rPr lang="en-US" altLang="zh-CN" b="1" dirty="0"/>
              <a:t>w = [0.766, 0.767, 0.810, 0.811, 0.824, 0.825, 0.962, 0.963, 1.0]</a:t>
            </a:r>
            <a:endParaRPr lang="zh-CN" altLang="zh-CN" dirty="0"/>
          </a:p>
          <a:p>
            <a:r>
              <a:rPr lang="en-US" altLang="zh-CN" b="1" dirty="0"/>
              <a:t>V = []; %</a:t>
            </a:r>
            <a:r>
              <a:rPr lang="zh-CN" altLang="zh-CN" b="1" dirty="0"/>
              <a:t>风险初始化</a:t>
            </a:r>
            <a:endParaRPr lang="zh-CN" altLang="zh-CN" dirty="0"/>
          </a:p>
          <a:p>
            <a:r>
              <a:rPr lang="en-US" altLang="zh-CN" b="1" dirty="0"/>
              <a:t>Q = []; %</a:t>
            </a:r>
            <a:r>
              <a:rPr lang="zh-CN" altLang="zh-CN" b="1" dirty="0"/>
              <a:t>收益初值化</a:t>
            </a:r>
            <a:endParaRPr lang="zh-CN" altLang="zh-CN" dirty="0"/>
          </a:p>
          <a:p>
            <a:r>
              <a:rPr lang="en-US" altLang="zh-CN" b="1" dirty="0"/>
              <a:t>X = []; %</a:t>
            </a:r>
            <a:r>
              <a:rPr lang="zh-CN" altLang="zh-CN" b="1" dirty="0"/>
              <a:t>最优解的初始化</a:t>
            </a:r>
            <a:endParaRPr lang="zh-CN" altLang="zh-CN" dirty="0"/>
          </a:p>
          <a:p>
            <a:r>
              <a:rPr lang="en-US" altLang="zh-CN" b="1" dirty="0"/>
              <a:t>prob.Constraints.con1 = (1+p)*x(1:end-1)==M;</a:t>
            </a:r>
            <a:endParaRPr lang="zh-CN" altLang="zh-CN" dirty="0"/>
          </a:p>
          <a:p>
            <a:r>
              <a:rPr lang="en-US" altLang="zh-CN" b="1" dirty="0"/>
              <a:t>prob.Constraints.con2 = q(2:end).*x(2:end-1)&lt;=x(end);</a:t>
            </a:r>
            <a:endParaRPr lang="zh-CN" altLang="zh-CN" dirty="0"/>
          </a:p>
          <a:p>
            <a:r>
              <a:rPr lang="en-US" altLang="zh-CN" b="1" dirty="0"/>
              <a:t>for </a:t>
            </a:r>
            <a:r>
              <a:rPr lang="en-US" altLang="zh-CN" b="1" dirty="0" err="1"/>
              <a:t>i</a:t>
            </a:r>
            <a:r>
              <a:rPr lang="en-US" altLang="zh-CN" b="1" dirty="0"/>
              <a:t> = 1:length(w)</a:t>
            </a:r>
            <a:endParaRPr lang="zh-CN" altLang="zh-CN" dirty="0"/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prob.Objective</a:t>
            </a:r>
            <a:r>
              <a:rPr lang="en-US" altLang="zh-CN" b="1" dirty="0"/>
              <a:t> = w(</a:t>
            </a:r>
            <a:r>
              <a:rPr lang="en-US" altLang="zh-CN" b="1" dirty="0" err="1"/>
              <a:t>i</a:t>
            </a:r>
            <a:r>
              <a:rPr lang="en-US" altLang="zh-CN" b="1" dirty="0"/>
              <a:t>)*x(end)-(1-w(</a:t>
            </a:r>
            <a:r>
              <a:rPr lang="en-US" altLang="zh-CN" b="1" dirty="0" err="1"/>
              <a:t>i</a:t>
            </a:r>
            <a:r>
              <a:rPr lang="en-US" altLang="zh-CN" b="1" dirty="0"/>
              <a:t>))*(r-p)*x(1:end-1);</a:t>
            </a:r>
            <a:endParaRPr lang="zh-CN" altLang="zh-CN" dirty="0"/>
          </a:p>
          <a:p>
            <a:r>
              <a:rPr lang="en-US" altLang="zh-CN" b="1" dirty="0"/>
              <a:t>    [</a:t>
            </a:r>
            <a:r>
              <a:rPr lang="en-US" altLang="zh-CN" b="1" dirty="0" err="1"/>
              <a:t>sol,fval,flag,out</a:t>
            </a:r>
            <a:r>
              <a:rPr lang="en-US" altLang="zh-CN" b="1" dirty="0"/>
              <a:t>]=solve(prob);</a:t>
            </a:r>
            <a:endParaRPr lang="zh-CN" altLang="zh-CN" dirty="0"/>
          </a:p>
          <a:p>
            <a:r>
              <a:rPr lang="en-US" altLang="zh-CN" b="1" dirty="0"/>
              <a:t>    xx = </a:t>
            </a:r>
            <a:r>
              <a:rPr lang="en-US" altLang="zh-CN" b="1" dirty="0" err="1"/>
              <a:t>sol.x</a:t>
            </a:r>
            <a:r>
              <a:rPr lang="en-US" altLang="zh-CN" b="1" dirty="0"/>
              <a:t>; V=[</a:t>
            </a:r>
            <a:r>
              <a:rPr lang="en-US" altLang="zh-CN" b="1" dirty="0" err="1"/>
              <a:t>V,max</a:t>
            </a:r>
            <a:r>
              <a:rPr lang="en-US" altLang="zh-CN" b="1" dirty="0"/>
              <a:t>(q.*xx(1:end-1))];</a:t>
            </a:r>
            <a:endParaRPr lang="zh-CN" altLang="zh-CN" dirty="0"/>
          </a:p>
          <a:p>
            <a:r>
              <a:rPr lang="en-US" altLang="zh-CN" b="1" dirty="0"/>
              <a:t>    Q=[Q,(r-p)*xx(1:end-1)]; X=[X; xx'];</a:t>
            </a:r>
            <a:endParaRPr lang="zh-CN" altLang="zh-CN" dirty="0"/>
          </a:p>
          <a:p>
            <a:r>
              <a:rPr lang="en-US" altLang="zh-CN" b="1" dirty="0"/>
              <a:t>    plot(V, Q, '*-'); grid on</a:t>
            </a:r>
            <a:endParaRPr lang="zh-CN" altLang="zh-CN" dirty="0"/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xlabel</a:t>
            </a:r>
            <a:r>
              <a:rPr lang="en-US" altLang="zh-CN" b="1" dirty="0"/>
              <a:t>('</a:t>
            </a:r>
            <a:r>
              <a:rPr lang="zh-CN" altLang="zh-CN" b="1" dirty="0"/>
              <a:t>风险（元）</a:t>
            </a:r>
            <a:r>
              <a:rPr lang="en-US" altLang="zh-CN" b="1" dirty="0"/>
              <a:t>'); </a:t>
            </a:r>
            <a:r>
              <a:rPr lang="en-US" altLang="zh-CN" b="1" dirty="0" err="1"/>
              <a:t>ylabel</a:t>
            </a:r>
            <a:r>
              <a:rPr lang="en-US" altLang="zh-CN" b="1" dirty="0"/>
              <a:t>('</a:t>
            </a:r>
            <a:r>
              <a:rPr lang="zh-CN" altLang="zh-CN" b="1" dirty="0"/>
              <a:t>收益（元）</a:t>
            </a:r>
            <a:r>
              <a:rPr lang="en-US" altLang="zh-CN" b="1" dirty="0"/>
              <a:t>')</a:t>
            </a:r>
            <a:endParaRPr lang="zh-CN" altLang="zh-CN" dirty="0"/>
          </a:p>
          <a:p>
            <a:r>
              <a:rPr lang="en-US" altLang="zh-CN" b="1" dirty="0"/>
              <a:t>end</a:t>
            </a:r>
            <a:endParaRPr lang="zh-CN" altLang="zh-CN" dirty="0"/>
          </a:p>
          <a:p>
            <a:r>
              <a:rPr lang="en-US" altLang="zh-CN" b="1" dirty="0"/>
              <a:t>V, Q, format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6786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060975"/>
              </p:ext>
            </p:extLst>
          </p:nvPr>
        </p:nvGraphicFramePr>
        <p:xfrm>
          <a:off x="539750" y="1514475"/>
          <a:ext cx="80200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07172" imgH="2259689" progId="Word.Document.12">
                  <p:embed/>
                </p:oleObj>
              </mc:Choice>
              <mc:Fallback>
                <p:oleObj name="Document" r:id="rId2" imgW="8607172" imgH="225968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750" y="1514475"/>
                        <a:ext cx="80200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749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线性规划模型的</a:t>
            </a:r>
            <a:r>
              <a:rPr lang="zh-CN" altLang="en-US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三要素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282D04E-05D6-467E-B0CE-F967BBFCA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610081"/>
              </p:ext>
            </p:extLst>
          </p:nvPr>
        </p:nvGraphicFramePr>
        <p:xfrm>
          <a:off x="539750" y="3005160"/>
          <a:ext cx="7929563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607172" imgH="2262935" progId="Word.Document.12">
                  <p:embed/>
                </p:oleObj>
              </mc:Choice>
              <mc:Fallback>
                <p:oleObj name="Document" r:id="rId4" imgW="8607172" imgH="226293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750" y="3005160"/>
                        <a:ext cx="7929563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278C76D-46C8-4C45-AE6F-150F60C87D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983047"/>
              </p:ext>
            </p:extLst>
          </p:nvPr>
        </p:nvGraphicFramePr>
        <p:xfrm>
          <a:off x="580694" y="4692650"/>
          <a:ext cx="80200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9420850" imgH="2417283" progId="Word.Document.12">
                  <p:embed/>
                </p:oleObj>
              </mc:Choice>
              <mc:Fallback>
                <p:oleObj name="Document" r:id="rId6" imgW="9420850" imgH="2417283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282D04E-05D6-467E-B0CE-F967BBFCA1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694" y="4692650"/>
                        <a:ext cx="8020050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076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383342"/>
              </p:ext>
            </p:extLst>
          </p:nvPr>
        </p:nvGraphicFramePr>
        <p:xfrm>
          <a:off x="509588" y="1619250"/>
          <a:ext cx="8020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914376" progId="Word.Document.12">
                  <p:embed/>
                </p:oleObj>
              </mc:Choice>
              <mc:Fallback>
                <p:oleObj name="Document" r:id="rId2" imgW="8167613" imgH="91437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1619250"/>
                        <a:ext cx="8020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30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</a:rPr>
              <a:t>建立线性规划模型的三个步骤</a:t>
            </a:r>
          </a:p>
          <a:p>
            <a:endParaRPr lang="zh-CN" altLang="en-US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1BA3C6-854F-4365-8B17-4AC3C3F99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746909"/>
              </p:ext>
            </p:extLst>
          </p:nvPr>
        </p:nvGraphicFramePr>
        <p:xfrm>
          <a:off x="509588" y="2368550"/>
          <a:ext cx="786923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1233688" progId="Word.Document.12">
                  <p:embed/>
                </p:oleObj>
              </mc:Choice>
              <mc:Fallback>
                <p:oleObj name="Document" r:id="rId4" imgW="8167613" imgH="123368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588" y="2368550"/>
                        <a:ext cx="7869237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89CA114-907E-4B81-950E-3559A924A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7561"/>
              </p:ext>
            </p:extLst>
          </p:nvPr>
        </p:nvGraphicFramePr>
        <p:xfrm>
          <a:off x="509587" y="3580358"/>
          <a:ext cx="786923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67613" imgH="1233688" progId="Word.Document.12">
                  <p:embed/>
                </p:oleObj>
              </mc:Choice>
              <mc:Fallback>
                <p:oleObj name="Document" r:id="rId6" imgW="8167613" imgH="1233688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1BA3C6-854F-4365-8B17-4AC3C3F99A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9587" y="3580358"/>
                        <a:ext cx="7869237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931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6300</TotalTime>
  <Words>1309</Words>
  <Application>Microsoft Office PowerPoint</Application>
  <PresentationFormat>全屏显示(4:3)</PresentationFormat>
  <Paragraphs>129</Paragraphs>
  <Slides>79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79</vt:i4>
      </vt:variant>
    </vt:vector>
  </HeadingPairs>
  <TitlesOfParts>
    <vt:vector size="94" baseType="lpstr">
      <vt:lpstr>等线</vt:lpstr>
      <vt:lpstr>华文新魏</vt:lpstr>
      <vt:lpstr>华文中宋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李 朋</cp:lastModifiedBy>
  <cp:revision>193</cp:revision>
  <dcterms:created xsi:type="dcterms:W3CDTF">2020-06-24T23:10:14Z</dcterms:created>
  <dcterms:modified xsi:type="dcterms:W3CDTF">2023-04-17T12:15:37Z</dcterms:modified>
</cp:coreProperties>
</file>